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215438" cy="6858000"/>
  <p:notesSz cx="10234613" cy="70993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009900"/>
    <a:srgbClr val="3399FF"/>
    <a:srgbClr val="669900"/>
    <a:srgbClr val="333399"/>
    <a:srgbClr val="000099"/>
    <a:srgbClr val="FF0000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2400" y="102"/>
      </p:cViewPr>
      <p:guideLst>
        <p:guide orient="horz" pos="2160"/>
        <p:guide pos="29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1158" y="1122363"/>
            <a:ext cx="7833122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1930" y="3602038"/>
            <a:ext cx="691157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DFA78A-72EE-4067-9DC3-0DB256585372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77639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EFB41A-C8E7-4E1B-BC71-E974BA116554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74012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4798" y="365125"/>
            <a:ext cx="1987079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3562" y="365125"/>
            <a:ext cx="5846043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DB619C-BBD9-46E4-B482-703837A661EC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88738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CCF91D-A72E-4448-8D4B-897679A314D2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83533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62" y="1709740"/>
            <a:ext cx="794831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762" y="4589465"/>
            <a:ext cx="794831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FA37A-1E73-4F57-B356-2401FD2D98A9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65939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561" y="1825625"/>
            <a:ext cx="3916561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5316" y="1825625"/>
            <a:ext cx="3916561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B5408A-2613-48F4-88C7-2234DED867B4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47617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4762" y="365127"/>
            <a:ext cx="7948315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4762" y="1681163"/>
            <a:ext cx="389856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4762" y="2505075"/>
            <a:ext cx="3898562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5316" y="1681163"/>
            <a:ext cx="391776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5316" y="2505075"/>
            <a:ext cx="3917761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6AF33A-D629-4F2B-84E8-1CE168674D04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29417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741A1A-0C57-4F1E-9027-4D5CA151EB8E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8450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F2C6A-8203-4043-B22B-23DE43C6FA15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80788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4761" y="457200"/>
            <a:ext cx="297221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7762" y="987427"/>
            <a:ext cx="4665315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4761" y="2057400"/>
            <a:ext cx="297221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A44FF1-D2CB-42DB-A0B8-04AA171DBC3F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68675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4761" y="457200"/>
            <a:ext cx="297221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17762" y="987427"/>
            <a:ext cx="4665315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4761" y="2057400"/>
            <a:ext cx="297221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alt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9E51DB-D23E-4FCE-BF36-9CCDA826A030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76810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562" y="365127"/>
            <a:ext cx="794831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562" y="1825625"/>
            <a:ext cx="794831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3561" y="6356352"/>
            <a:ext cx="20734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52614" y="6356352"/>
            <a:ext cx="3110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08403" y="6356352"/>
            <a:ext cx="20734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1959314-FF6C-4671-B21E-DFD42F6A451E}" type="slidenum">
              <a:rPr lang="de-DE" altLang="de-DE" smtClean="0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81966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1" name="Line 160"/>
          <p:cNvSpPr>
            <a:spLocks noChangeShapeType="1"/>
          </p:cNvSpPr>
          <p:nvPr/>
        </p:nvSpPr>
        <p:spPr bwMode="auto">
          <a:xfrm>
            <a:off x="7847809" y="2288562"/>
            <a:ext cx="436615" cy="846384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6187918" y="1344496"/>
            <a:ext cx="1659888" cy="107721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de-DE" altLang="de-DE" sz="1400" b="1" dirty="0"/>
              <a:t>Schulleiterin</a:t>
            </a:r>
          </a:p>
          <a:p>
            <a:pPr algn="ctr" eaLnBrk="1" hangingPunct="1">
              <a:spcBef>
                <a:spcPts val="300"/>
              </a:spcBef>
              <a:buFontTx/>
              <a:buNone/>
            </a:pPr>
            <a:r>
              <a:rPr lang="de-DE" altLang="de-DE" sz="1050" dirty="0"/>
              <a:t>Herr Schubert-Kiemes</a:t>
            </a:r>
          </a:p>
          <a:p>
            <a:pPr algn="ctr" eaLnBrk="1" hangingPunct="1">
              <a:spcBef>
                <a:spcPts val="0"/>
              </a:spcBef>
              <a:buFontTx/>
              <a:buNone/>
            </a:pPr>
            <a:endParaRPr lang="de-DE" altLang="de-DE" sz="400" dirty="0"/>
          </a:p>
          <a:p>
            <a:pPr algn="ctr" eaLnBrk="1" hangingPunct="1">
              <a:spcBef>
                <a:spcPts val="300"/>
              </a:spcBef>
              <a:buFontTx/>
              <a:buNone/>
            </a:pPr>
            <a:r>
              <a:rPr lang="de-DE" altLang="de-DE" sz="1400" b="1" dirty="0"/>
              <a:t>stv. Schulleiterin</a:t>
            </a:r>
            <a:r>
              <a:rPr lang="de-DE" altLang="de-DE" sz="1800" dirty="0"/>
              <a:t>     </a:t>
            </a:r>
            <a:r>
              <a:rPr lang="de-DE" altLang="de-DE" sz="1050" dirty="0"/>
              <a:t>Frau Boguhn-Töpken</a:t>
            </a:r>
            <a:endParaRPr lang="de-DE" altLang="de-DE" sz="900" dirty="0">
              <a:solidFill>
                <a:schemeClr val="folHlink"/>
              </a:solidFill>
            </a:endParaRPr>
          </a:p>
        </p:txBody>
      </p:sp>
      <p:sp>
        <p:nvSpPr>
          <p:cNvPr id="2051" name="Text Box 7"/>
          <p:cNvSpPr txBox="1">
            <a:spLocks noChangeArrowheads="1"/>
          </p:cNvSpPr>
          <p:nvPr/>
        </p:nvSpPr>
        <p:spPr bwMode="auto">
          <a:xfrm>
            <a:off x="8279607" y="2372175"/>
            <a:ext cx="900112" cy="5238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800" b="1" dirty="0"/>
              <a:t>Verwaltung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800" dirty="0"/>
              <a:t>Frau Evers- Lünemann</a:t>
            </a:r>
          </a:p>
        </p:txBody>
      </p:sp>
      <p:sp>
        <p:nvSpPr>
          <p:cNvPr id="2052" name="Text Box 11"/>
          <p:cNvSpPr txBox="1">
            <a:spLocks noChangeArrowheads="1"/>
          </p:cNvSpPr>
          <p:nvPr/>
        </p:nvSpPr>
        <p:spPr bwMode="auto">
          <a:xfrm>
            <a:off x="1923258" y="2513013"/>
            <a:ext cx="184731" cy="371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1800"/>
          </a:p>
        </p:txBody>
      </p:sp>
      <p:sp>
        <p:nvSpPr>
          <p:cNvPr id="2053" name="Text Box 12"/>
          <p:cNvSpPr txBox="1">
            <a:spLocks noChangeArrowheads="1"/>
          </p:cNvSpPr>
          <p:nvPr/>
        </p:nvSpPr>
        <p:spPr bwMode="auto">
          <a:xfrm>
            <a:off x="1223169" y="549275"/>
            <a:ext cx="3384550" cy="4646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de-DE" altLang="de-DE" sz="2400" b="1"/>
              <a:t>Organigramm</a:t>
            </a:r>
          </a:p>
        </p:txBody>
      </p:sp>
      <p:sp>
        <p:nvSpPr>
          <p:cNvPr id="2054" name="Text Box 15"/>
          <p:cNvSpPr txBox="1">
            <a:spLocks noChangeArrowheads="1"/>
          </p:cNvSpPr>
          <p:nvPr/>
        </p:nvSpPr>
        <p:spPr bwMode="auto">
          <a:xfrm>
            <a:off x="51593" y="1852617"/>
            <a:ext cx="1422203" cy="9233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000" b="1" dirty="0"/>
              <a:t>Schülerrat</a:t>
            </a:r>
            <a:r>
              <a:rPr lang="de-DE" altLang="de-DE" sz="800" b="1" dirty="0"/>
              <a:t>	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900" dirty="0"/>
              <a:t>Vorsitz: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900" dirty="0"/>
              <a:t>Fynn </a:t>
            </a:r>
            <a:r>
              <a:rPr lang="de-DE" altLang="de-DE" sz="900" dirty="0" err="1"/>
              <a:t>Tammeling</a:t>
            </a:r>
            <a:endParaRPr lang="de-DE" altLang="de-DE" sz="900" dirty="0"/>
          </a:p>
          <a:p>
            <a:pPr eaLnBrk="1" hangingPunct="1">
              <a:spcBef>
                <a:spcPct val="0"/>
              </a:spcBef>
              <a:buNone/>
            </a:pPr>
            <a:r>
              <a:rPr lang="de-DE" altLang="de-DE" sz="900" spc="-40" dirty="0"/>
              <a:t>stv. Vorsitz: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de-DE" altLang="de-DE" sz="900" spc="-40" dirty="0"/>
              <a:t>Nina </a:t>
            </a:r>
            <a:r>
              <a:rPr lang="de-DE" altLang="de-DE" sz="900" spc="-40" dirty="0" err="1"/>
              <a:t>Groenfeld</a:t>
            </a:r>
            <a:endParaRPr lang="de-DE" altLang="de-DE" sz="900" spc="-40" dirty="0"/>
          </a:p>
        </p:txBody>
      </p:sp>
      <p:sp>
        <p:nvSpPr>
          <p:cNvPr id="2055" name="Text Box 16"/>
          <p:cNvSpPr txBox="1">
            <a:spLocks noChangeArrowheads="1"/>
          </p:cNvSpPr>
          <p:nvPr/>
        </p:nvSpPr>
        <p:spPr bwMode="auto">
          <a:xfrm>
            <a:off x="1532675" y="1763297"/>
            <a:ext cx="1793874" cy="10618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000" b="1" dirty="0"/>
              <a:t>Schulelternrat</a:t>
            </a:r>
            <a:endParaRPr lang="de-DE" altLang="de-DE" sz="10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8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900" dirty="0"/>
              <a:t>Vorsitz: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900" dirty="0"/>
              <a:t>Herr Watermann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900" spc="-20" dirty="0"/>
              <a:t>stv. Vorsitz: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900" spc="-20" dirty="0"/>
              <a:t>Herr Stolzenberg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900" spc="-20" dirty="0"/>
              <a:t>   </a:t>
            </a:r>
          </a:p>
        </p:txBody>
      </p:sp>
      <p:sp>
        <p:nvSpPr>
          <p:cNvPr id="2056" name="Text Box 17"/>
          <p:cNvSpPr txBox="1">
            <a:spLocks noChangeArrowheads="1"/>
          </p:cNvSpPr>
          <p:nvPr/>
        </p:nvSpPr>
        <p:spPr bwMode="auto">
          <a:xfrm>
            <a:off x="5354425" y="476251"/>
            <a:ext cx="1225550" cy="4667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1200" dirty="0"/>
              <a:t>Schulträger Landkreis Leer</a:t>
            </a:r>
          </a:p>
        </p:txBody>
      </p:sp>
      <p:sp>
        <p:nvSpPr>
          <p:cNvPr id="2057" name="Text Box 18"/>
          <p:cNvSpPr txBox="1">
            <a:spLocks noChangeArrowheads="1"/>
          </p:cNvSpPr>
          <p:nvPr/>
        </p:nvSpPr>
        <p:spPr bwMode="auto">
          <a:xfrm>
            <a:off x="6711020" y="503361"/>
            <a:ext cx="2270394" cy="4308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tx1"/>
            </a:solidFill>
            <a:prstDash val="dashDot"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100" dirty="0"/>
              <a:t>Regionales Landesamt für Schule und Bildung - Osnabrück</a:t>
            </a:r>
          </a:p>
        </p:txBody>
      </p:sp>
      <p:sp>
        <p:nvSpPr>
          <p:cNvPr id="2058" name="Text Box 19"/>
          <p:cNvSpPr txBox="1">
            <a:spLocks noChangeArrowheads="1"/>
          </p:cNvSpPr>
          <p:nvPr/>
        </p:nvSpPr>
        <p:spPr bwMode="auto">
          <a:xfrm>
            <a:off x="1727994" y="1052515"/>
            <a:ext cx="2376488" cy="790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1800" dirty="0">
                <a:solidFill>
                  <a:schemeClr val="accent2"/>
                </a:solidFill>
              </a:rPr>
              <a:t>        </a:t>
            </a:r>
            <a:r>
              <a:rPr lang="de-DE" altLang="de-DE" sz="1800" i="1" dirty="0">
                <a:solidFill>
                  <a:schemeClr val="bg2"/>
                </a:solidFill>
              </a:rPr>
              <a:t>Gremien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de-DE" altLang="de-DE" sz="1800" i="1" dirty="0">
              <a:solidFill>
                <a:schemeClr val="bg2"/>
              </a:solidFill>
            </a:endParaRPr>
          </a:p>
        </p:txBody>
      </p:sp>
      <p:sp>
        <p:nvSpPr>
          <p:cNvPr id="2059" name="Text Box 20"/>
          <p:cNvSpPr txBox="1">
            <a:spLocks noChangeArrowheads="1"/>
          </p:cNvSpPr>
          <p:nvPr/>
        </p:nvSpPr>
        <p:spPr bwMode="auto">
          <a:xfrm>
            <a:off x="3599658" y="1628776"/>
            <a:ext cx="2087562" cy="8255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1000" b="1" dirty="0">
                <a:solidFill>
                  <a:schemeClr val="accent1">
                    <a:lumMod val="50000"/>
                  </a:schemeClr>
                </a:solidFill>
              </a:rPr>
              <a:t>Schulvorstand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800" dirty="0"/>
              <a:t>3 Elternvertreterinnen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800" dirty="0"/>
              <a:t>3 Schülervertreter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800" dirty="0"/>
              <a:t>6 Lehrkräfte</a:t>
            </a:r>
          </a:p>
        </p:txBody>
      </p:sp>
      <p:sp>
        <p:nvSpPr>
          <p:cNvPr id="2060" name="Text Box 22"/>
          <p:cNvSpPr txBox="1">
            <a:spLocks noChangeArrowheads="1"/>
          </p:cNvSpPr>
          <p:nvPr/>
        </p:nvSpPr>
        <p:spPr bwMode="auto">
          <a:xfrm>
            <a:off x="8279607" y="2946846"/>
            <a:ext cx="900112" cy="33813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800" b="1" dirty="0"/>
              <a:t>Hausmeister </a:t>
            </a:r>
            <a:r>
              <a:rPr lang="de-DE" altLang="de-DE" sz="800" dirty="0"/>
              <a:t>Herr Broek </a:t>
            </a:r>
          </a:p>
        </p:txBody>
      </p:sp>
      <p:sp>
        <p:nvSpPr>
          <p:cNvPr id="2061" name="Text Box 23"/>
          <p:cNvSpPr txBox="1">
            <a:spLocks noChangeArrowheads="1"/>
          </p:cNvSpPr>
          <p:nvPr/>
        </p:nvSpPr>
        <p:spPr bwMode="auto">
          <a:xfrm>
            <a:off x="6407944" y="2852741"/>
            <a:ext cx="1079500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800" b="1" dirty="0"/>
              <a:t>Schulpersonalrat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800" dirty="0"/>
              <a:t>Vorsitz:              Frau Alberding</a:t>
            </a:r>
          </a:p>
        </p:txBody>
      </p:sp>
      <p:sp>
        <p:nvSpPr>
          <p:cNvPr id="2063" name="Rectangle 27"/>
          <p:cNvSpPr>
            <a:spLocks noChangeArrowheads="1"/>
          </p:cNvSpPr>
          <p:nvPr/>
        </p:nvSpPr>
        <p:spPr bwMode="auto">
          <a:xfrm>
            <a:off x="8136736" y="3933056"/>
            <a:ext cx="1042987" cy="504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800" b="1" dirty="0"/>
              <a:t>Sicherheits-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800" b="1" dirty="0"/>
              <a:t>beauftragte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800" dirty="0"/>
              <a:t>Frau Luszczyk</a:t>
            </a:r>
          </a:p>
        </p:txBody>
      </p:sp>
      <p:sp>
        <p:nvSpPr>
          <p:cNvPr id="2064" name="Rectangle 35"/>
          <p:cNvSpPr>
            <a:spLocks noChangeArrowheads="1"/>
          </p:cNvSpPr>
          <p:nvPr/>
        </p:nvSpPr>
        <p:spPr bwMode="auto">
          <a:xfrm>
            <a:off x="8145672" y="3356223"/>
            <a:ext cx="1042987" cy="504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800" b="1" dirty="0"/>
              <a:t>Gleichstellungs-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800" b="1" dirty="0"/>
              <a:t>beauftragte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800" dirty="0"/>
              <a:t>Frau Lüttchens</a:t>
            </a:r>
          </a:p>
        </p:txBody>
      </p:sp>
      <p:sp>
        <p:nvSpPr>
          <p:cNvPr id="2065" name="Rectangle 37"/>
          <p:cNvSpPr>
            <a:spLocks noChangeArrowheads="1"/>
          </p:cNvSpPr>
          <p:nvPr/>
        </p:nvSpPr>
        <p:spPr bwMode="auto">
          <a:xfrm>
            <a:off x="8136736" y="4509120"/>
            <a:ext cx="1042987" cy="79216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800" b="1" dirty="0"/>
              <a:t>Ausschuss für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800" b="1" dirty="0"/>
              <a:t>Arbeitsschutz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800" b="1" dirty="0"/>
              <a:t>und Gesundheits-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800" b="1" dirty="0"/>
              <a:t>Management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800" dirty="0"/>
              <a:t>Frau Luszczyk</a:t>
            </a:r>
          </a:p>
        </p:txBody>
      </p:sp>
      <p:sp>
        <p:nvSpPr>
          <p:cNvPr id="2066" name="Rectangle 39"/>
          <p:cNvSpPr>
            <a:spLocks noChangeArrowheads="1"/>
          </p:cNvSpPr>
          <p:nvPr/>
        </p:nvSpPr>
        <p:spPr bwMode="auto">
          <a:xfrm>
            <a:off x="8136736" y="5949280"/>
            <a:ext cx="1042987" cy="57626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800" b="1" dirty="0"/>
              <a:t>Förderverein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800" b="1" dirty="0"/>
              <a:t>und Interessen-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800" b="1" dirty="0"/>
              <a:t>gemeinschaft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800" dirty="0"/>
              <a:t>Herr Schönig</a:t>
            </a:r>
          </a:p>
        </p:txBody>
      </p:sp>
      <p:sp>
        <p:nvSpPr>
          <p:cNvPr id="2067" name="Text Box 42"/>
          <p:cNvSpPr txBox="1">
            <a:spLocks noChangeArrowheads="1"/>
          </p:cNvSpPr>
          <p:nvPr/>
        </p:nvSpPr>
        <p:spPr bwMode="auto">
          <a:xfrm>
            <a:off x="3599658" y="2565400"/>
            <a:ext cx="2087562" cy="10096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1000" b="1" dirty="0">
                <a:solidFill>
                  <a:schemeClr val="accent1">
                    <a:lumMod val="50000"/>
                  </a:schemeClr>
                </a:solidFill>
              </a:rPr>
              <a:t>Gesamtkonferenz  </a:t>
            </a:r>
            <a:r>
              <a:rPr lang="de-DE" altLang="de-DE" sz="1000" b="1" dirty="0">
                <a:solidFill>
                  <a:schemeClr val="accent2"/>
                </a:solidFill>
              </a:rPr>
              <a:t>                   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800" dirty="0"/>
              <a:t>10 Elternvertreter / - innen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800" dirty="0"/>
              <a:t>10 Schülervertreter /- innen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800" dirty="0"/>
              <a:t>56 Mitarbeiter /-innen der Schule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800" dirty="0"/>
              <a:t>1 Vertreter des Schulträgers</a:t>
            </a:r>
          </a:p>
        </p:txBody>
      </p:sp>
      <p:sp>
        <p:nvSpPr>
          <p:cNvPr id="2068" name="Line 48"/>
          <p:cNvSpPr>
            <a:spLocks noChangeShapeType="1"/>
          </p:cNvSpPr>
          <p:nvPr/>
        </p:nvSpPr>
        <p:spPr bwMode="auto">
          <a:xfrm>
            <a:off x="6912769" y="2420939"/>
            <a:ext cx="0" cy="431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69" name="Line 50"/>
          <p:cNvSpPr>
            <a:spLocks noChangeShapeType="1"/>
          </p:cNvSpPr>
          <p:nvPr/>
        </p:nvSpPr>
        <p:spPr bwMode="auto">
          <a:xfrm>
            <a:off x="7847807" y="2360267"/>
            <a:ext cx="0" cy="325958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71" name="Text Box 54"/>
          <p:cNvSpPr txBox="1">
            <a:spLocks noChangeArrowheads="1"/>
          </p:cNvSpPr>
          <p:nvPr/>
        </p:nvSpPr>
        <p:spPr bwMode="auto">
          <a:xfrm>
            <a:off x="3239289" y="4380161"/>
            <a:ext cx="3340686" cy="146193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300"/>
              </a:spcBef>
              <a:buNone/>
            </a:pPr>
            <a:r>
              <a:rPr lang="de-DE" altLang="de-DE" sz="800" b="1" dirty="0">
                <a:solidFill>
                  <a:schemeClr val="accent1">
                    <a:lumMod val="50000"/>
                  </a:schemeClr>
                </a:solidFill>
              </a:rPr>
              <a:t>Fachbereichskonferenzen</a:t>
            </a:r>
            <a:endParaRPr lang="de-DE" altLang="de-DE" sz="600" dirty="0"/>
          </a:p>
          <a:p>
            <a:pPr eaLnBrk="1" hangingPunct="1">
              <a:spcBef>
                <a:spcPts val="300"/>
              </a:spcBef>
              <a:buNone/>
            </a:pPr>
            <a:endParaRPr lang="de-DE" altLang="de-DE" sz="200" dirty="0"/>
          </a:p>
          <a:p>
            <a:pPr eaLnBrk="1" hangingPunct="1">
              <a:spcBef>
                <a:spcPts val="300"/>
              </a:spcBef>
              <a:buNone/>
            </a:pPr>
            <a:r>
              <a:rPr lang="de-DE" altLang="de-DE" sz="600" dirty="0"/>
              <a:t>AWT                                       Frau Alberding               Textiles Gestalten   Frau Siefert</a:t>
            </a:r>
          </a:p>
          <a:p>
            <a:pPr eaLnBrk="1" hangingPunct="1">
              <a:spcBef>
                <a:spcPts val="300"/>
              </a:spcBef>
              <a:buNone/>
            </a:pPr>
            <a:r>
              <a:rPr lang="de-DE" altLang="de-DE" sz="600" dirty="0"/>
              <a:t>Gestaltendes Werken 	   Herr Schönig                  Kunst                       Frau </a:t>
            </a:r>
            <a:r>
              <a:rPr lang="de-DE" altLang="de-DE" sz="600" dirty="0" err="1"/>
              <a:t>Lüsing-Hauert</a:t>
            </a:r>
            <a:endParaRPr lang="de-DE" altLang="de-DE" sz="600" dirty="0"/>
          </a:p>
          <a:p>
            <a:pPr eaLnBrk="1" hangingPunct="1">
              <a:spcBef>
                <a:spcPts val="300"/>
              </a:spcBef>
              <a:buNone/>
            </a:pPr>
            <a:r>
              <a:rPr lang="de-DE" altLang="de-DE" sz="600" dirty="0"/>
              <a:t>Musik  	   Frau Koch                      Sachunterricht         Frau Vinke</a:t>
            </a:r>
          </a:p>
          <a:p>
            <a:pPr eaLnBrk="1" hangingPunct="1">
              <a:spcBef>
                <a:spcPts val="300"/>
              </a:spcBef>
              <a:buNone/>
            </a:pPr>
            <a:r>
              <a:rPr lang="de-DE" altLang="de-DE" sz="600" dirty="0"/>
              <a:t>Deutsch 	   Frau Alefs                      Sport                        Herr Großer</a:t>
            </a:r>
          </a:p>
          <a:p>
            <a:pPr eaLnBrk="1" hangingPunct="1">
              <a:spcBef>
                <a:spcPts val="300"/>
              </a:spcBef>
              <a:buNone/>
            </a:pPr>
            <a:r>
              <a:rPr lang="de-DE" altLang="de-DE" sz="600" dirty="0"/>
              <a:t>Mathematik	   Herr </a:t>
            </a:r>
            <a:r>
              <a:rPr lang="de-DE" altLang="de-DE" sz="600" dirty="0" err="1"/>
              <a:t>Hündling</a:t>
            </a:r>
            <a:r>
              <a:rPr lang="de-DE" altLang="de-DE" sz="600" dirty="0"/>
              <a:t>                Religion                   Frau Herting</a:t>
            </a:r>
          </a:p>
          <a:p>
            <a:pPr eaLnBrk="1" hangingPunct="1">
              <a:spcBef>
                <a:spcPts val="300"/>
              </a:spcBef>
              <a:buNone/>
            </a:pPr>
            <a:r>
              <a:rPr lang="de-DE" altLang="de-DE" sz="600" dirty="0"/>
              <a:t>GSL	   Frau Schrör (LK/BT)      Nawi                        Frau </a:t>
            </a:r>
            <a:r>
              <a:rPr lang="de-DE" altLang="de-DE" sz="600" dirty="0" err="1"/>
              <a:t>Arntjen-Weerts</a:t>
            </a:r>
            <a:endParaRPr lang="de-DE" altLang="de-DE" sz="600" dirty="0"/>
          </a:p>
          <a:p>
            <a:pPr eaLnBrk="1" hangingPunct="1">
              <a:spcBef>
                <a:spcPts val="300"/>
              </a:spcBef>
              <a:buNone/>
            </a:pPr>
            <a:r>
              <a:rPr lang="de-DE" altLang="de-DE" sz="600" dirty="0"/>
              <a:t>Englisch	   Frau </a:t>
            </a:r>
            <a:r>
              <a:rPr lang="de-DE" altLang="de-DE" sz="600" dirty="0" err="1"/>
              <a:t>Wilhaus</a:t>
            </a:r>
            <a:r>
              <a:rPr lang="de-DE" altLang="de-DE" sz="600" dirty="0"/>
              <a:t>                 </a:t>
            </a:r>
            <a:r>
              <a:rPr lang="de-DE" altLang="de-DE" sz="600" dirty="0" err="1"/>
              <a:t>WuN</a:t>
            </a:r>
            <a:r>
              <a:rPr lang="de-DE" altLang="de-DE" sz="600" dirty="0"/>
              <a:t>                         Frau </a:t>
            </a:r>
            <a:r>
              <a:rPr lang="de-DE" altLang="de-DE" sz="600" dirty="0" err="1"/>
              <a:t>Meentken</a:t>
            </a:r>
            <a:endParaRPr lang="de-DE" altLang="de-DE" sz="600" dirty="0"/>
          </a:p>
          <a:p>
            <a:pPr eaLnBrk="1" hangingPunct="1">
              <a:spcBef>
                <a:spcPts val="300"/>
              </a:spcBef>
              <a:buNone/>
            </a:pPr>
            <a:endParaRPr lang="de-DE" altLang="de-DE" sz="600" dirty="0"/>
          </a:p>
          <a:p>
            <a:pPr eaLnBrk="1" hangingPunct="1">
              <a:spcBef>
                <a:spcPts val="300"/>
              </a:spcBef>
              <a:buNone/>
            </a:pPr>
            <a:r>
              <a:rPr lang="de-DE" altLang="de-DE" sz="600" dirty="0"/>
              <a:t>Sek II              	   Herr Weidemann</a:t>
            </a:r>
          </a:p>
        </p:txBody>
      </p:sp>
      <p:sp>
        <p:nvSpPr>
          <p:cNvPr id="2072" name="Line 72"/>
          <p:cNvSpPr>
            <a:spLocks noChangeShapeType="1"/>
          </p:cNvSpPr>
          <p:nvPr/>
        </p:nvSpPr>
        <p:spPr bwMode="auto">
          <a:xfrm flipH="1">
            <a:off x="575473" y="1557338"/>
            <a:ext cx="56165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73" name="Line 75"/>
          <p:cNvSpPr>
            <a:spLocks noChangeShapeType="1"/>
          </p:cNvSpPr>
          <p:nvPr/>
        </p:nvSpPr>
        <p:spPr bwMode="auto">
          <a:xfrm>
            <a:off x="2369095" y="1565280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74" name="Line 76"/>
          <p:cNvSpPr>
            <a:spLocks noChangeShapeType="1"/>
          </p:cNvSpPr>
          <p:nvPr/>
        </p:nvSpPr>
        <p:spPr bwMode="auto">
          <a:xfrm>
            <a:off x="575469" y="1557341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75" name="Line 93"/>
          <p:cNvSpPr>
            <a:spLocks noChangeShapeType="1"/>
          </p:cNvSpPr>
          <p:nvPr/>
        </p:nvSpPr>
        <p:spPr bwMode="auto">
          <a:xfrm>
            <a:off x="6407944" y="944566"/>
            <a:ext cx="0" cy="39993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76" name="Line 94"/>
          <p:cNvSpPr>
            <a:spLocks noChangeShapeType="1"/>
          </p:cNvSpPr>
          <p:nvPr/>
        </p:nvSpPr>
        <p:spPr bwMode="auto">
          <a:xfrm flipH="1">
            <a:off x="7702603" y="944563"/>
            <a:ext cx="745" cy="39993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78" name="Line 107"/>
          <p:cNvSpPr>
            <a:spLocks noChangeShapeType="1"/>
          </p:cNvSpPr>
          <p:nvPr/>
        </p:nvSpPr>
        <p:spPr bwMode="auto">
          <a:xfrm flipH="1">
            <a:off x="5687223" y="1989138"/>
            <a:ext cx="504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79" name="Line 114"/>
          <p:cNvSpPr>
            <a:spLocks noChangeShapeType="1"/>
          </p:cNvSpPr>
          <p:nvPr/>
        </p:nvSpPr>
        <p:spPr bwMode="auto">
          <a:xfrm>
            <a:off x="1093582" y="409724"/>
            <a:ext cx="8077200" cy="0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80" name="Line 116"/>
          <p:cNvSpPr>
            <a:spLocks noChangeShapeType="1"/>
          </p:cNvSpPr>
          <p:nvPr/>
        </p:nvSpPr>
        <p:spPr bwMode="auto">
          <a:xfrm>
            <a:off x="7847809" y="3608631"/>
            <a:ext cx="2889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81" name="Line 117"/>
          <p:cNvSpPr>
            <a:spLocks noChangeShapeType="1"/>
          </p:cNvSpPr>
          <p:nvPr/>
        </p:nvSpPr>
        <p:spPr bwMode="auto">
          <a:xfrm>
            <a:off x="7847810" y="4182970"/>
            <a:ext cx="2889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82" name="Line 119"/>
          <p:cNvSpPr>
            <a:spLocks noChangeShapeType="1"/>
          </p:cNvSpPr>
          <p:nvPr/>
        </p:nvSpPr>
        <p:spPr bwMode="auto">
          <a:xfrm>
            <a:off x="7847811" y="4796455"/>
            <a:ext cx="2889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83" name="Text Box 124"/>
          <p:cNvSpPr txBox="1">
            <a:spLocks noChangeArrowheads="1"/>
          </p:cNvSpPr>
          <p:nvPr/>
        </p:nvSpPr>
        <p:spPr bwMode="auto">
          <a:xfrm>
            <a:off x="3239301" y="6105034"/>
            <a:ext cx="3340674" cy="2460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de-DE" altLang="de-DE" sz="1000" dirty="0"/>
              <a:t>17 Klassen</a:t>
            </a:r>
          </a:p>
        </p:txBody>
      </p:sp>
      <p:sp>
        <p:nvSpPr>
          <p:cNvPr id="2084" name="Text Box 126"/>
          <p:cNvSpPr txBox="1">
            <a:spLocks noChangeArrowheads="1"/>
          </p:cNvSpPr>
          <p:nvPr/>
        </p:nvSpPr>
        <p:spPr bwMode="auto">
          <a:xfrm>
            <a:off x="1652646" y="6048210"/>
            <a:ext cx="1006475" cy="2146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de-DE" altLang="de-DE" sz="800"/>
              <a:t>Klassenelternräte</a:t>
            </a:r>
          </a:p>
        </p:txBody>
      </p:sp>
      <p:sp>
        <p:nvSpPr>
          <p:cNvPr id="2085" name="Text Box 127"/>
          <p:cNvSpPr txBox="1">
            <a:spLocks noChangeArrowheads="1"/>
          </p:cNvSpPr>
          <p:nvPr/>
        </p:nvSpPr>
        <p:spPr bwMode="auto">
          <a:xfrm>
            <a:off x="102765" y="6202326"/>
            <a:ext cx="1116013" cy="2146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de-DE" altLang="de-DE" sz="800" dirty="0"/>
              <a:t>Klassensprecher       </a:t>
            </a:r>
          </a:p>
        </p:txBody>
      </p:sp>
      <p:sp>
        <p:nvSpPr>
          <p:cNvPr id="2086" name="Line 128"/>
          <p:cNvSpPr>
            <a:spLocks noChangeShapeType="1"/>
          </p:cNvSpPr>
          <p:nvPr/>
        </p:nvSpPr>
        <p:spPr bwMode="auto">
          <a:xfrm>
            <a:off x="2360157" y="2785117"/>
            <a:ext cx="8937" cy="143623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87" name="Line 130"/>
          <p:cNvSpPr>
            <a:spLocks noChangeShapeType="1"/>
          </p:cNvSpPr>
          <p:nvPr/>
        </p:nvSpPr>
        <p:spPr bwMode="auto">
          <a:xfrm>
            <a:off x="2369093" y="4221162"/>
            <a:ext cx="8936" cy="182704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88" name="Line 131"/>
          <p:cNvSpPr>
            <a:spLocks noChangeShapeType="1"/>
          </p:cNvSpPr>
          <p:nvPr/>
        </p:nvSpPr>
        <p:spPr bwMode="auto">
          <a:xfrm>
            <a:off x="575469" y="2775946"/>
            <a:ext cx="0" cy="3426379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89" name="Line 134"/>
          <p:cNvSpPr>
            <a:spLocks noChangeShapeType="1"/>
          </p:cNvSpPr>
          <p:nvPr/>
        </p:nvSpPr>
        <p:spPr bwMode="auto">
          <a:xfrm flipH="1">
            <a:off x="6579987" y="4508502"/>
            <a:ext cx="0" cy="1719564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91" name="Line 145"/>
          <p:cNvSpPr>
            <a:spLocks noChangeShapeType="1"/>
          </p:cNvSpPr>
          <p:nvPr/>
        </p:nvSpPr>
        <p:spPr bwMode="auto">
          <a:xfrm>
            <a:off x="4607719" y="2454279"/>
            <a:ext cx="0" cy="1111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93" name="Text Box 148"/>
          <p:cNvSpPr txBox="1">
            <a:spLocks noChangeArrowheads="1"/>
          </p:cNvSpPr>
          <p:nvPr/>
        </p:nvSpPr>
        <p:spPr bwMode="auto">
          <a:xfrm>
            <a:off x="8352636" y="991839"/>
            <a:ext cx="827087" cy="371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de-DE" altLang="de-DE" sz="1800"/>
          </a:p>
        </p:txBody>
      </p:sp>
      <p:sp>
        <p:nvSpPr>
          <p:cNvPr id="2097" name="Rectangle 149"/>
          <p:cNvSpPr>
            <a:spLocks noChangeArrowheads="1"/>
          </p:cNvSpPr>
          <p:nvPr/>
        </p:nvSpPr>
        <p:spPr bwMode="auto">
          <a:xfrm>
            <a:off x="7990682" y="980728"/>
            <a:ext cx="1180100" cy="134359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de-DE" altLang="de-DE" sz="100" spc="-4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de-DE" altLang="de-DE" sz="900" b="1" spc="-30" dirty="0"/>
              <a:t>Sonderpädagogisches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de-DE" altLang="de-DE" sz="900" b="1" dirty="0"/>
              <a:t>Förderzentrum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de-DE" altLang="de-DE" sz="800" dirty="0"/>
              <a:t>für die Gemeinden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de-DE" altLang="de-DE" sz="800" dirty="0"/>
              <a:t>Ostrhauderfehn,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de-DE" altLang="de-DE" sz="800" dirty="0"/>
              <a:t>Rhauderfehn,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de-DE" altLang="de-DE" sz="800" dirty="0"/>
              <a:t>Westoverledingen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de-DE" altLang="de-DE" sz="400" spc="-40" dirty="0"/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de-DE" altLang="de-DE" sz="800" spc="-10" dirty="0"/>
              <a:t>Förderschullehrkräfte</a:t>
            </a:r>
            <a:r>
              <a:rPr lang="de-DE" altLang="de-DE" sz="800" spc="-70" dirty="0"/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de-DE" altLang="de-DE" sz="800" dirty="0"/>
              <a:t>in der Inklusion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de-DE" altLang="de-DE" sz="800" dirty="0"/>
              <a:t>an Regelschulen </a:t>
            </a:r>
          </a:p>
        </p:txBody>
      </p:sp>
      <p:sp>
        <p:nvSpPr>
          <p:cNvPr id="2095" name="Line 151"/>
          <p:cNvSpPr>
            <a:spLocks noChangeShapeType="1"/>
          </p:cNvSpPr>
          <p:nvPr/>
        </p:nvSpPr>
        <p:spPr bwMode="auto">
          <a:xfrm flipH="1">
            <a:off x="7698661" y="2420937"/>
            <a:ext cx="49501" cy="38287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96" name="Line 152"/>
          <p:cNvSpPr>
            <a:spLocks noChangeShapeType="1"/>
          </p:cNvSpPr>
          <p:nvPr/>
        </p:nvSpPr>
        <p:spPr bwMode="auto">
          <a:xfrm>
            <a:off x="7687440" y="6237312"/>
            <a:ext cx="45823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" name="Line 154"/>
          <p:cNvSpPr>
            <a:spLocks noChangeShapeType="1"/>
          </p:cNvSpPr>
          <p:nvPr/>
        </p:nvSpPr>
        <p:spPr bwMode="auto">
          <a:xfrm>
            <a:off x="6192044" y="2420938"/>
            <a:ext cx="0" cy="6477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98" name="Line 155"/>
          <p:cNvSpPr>
            <a:spLocks noChangeShapeType="1"/>
          </p:cNvSpPr>
          <p:nvPr/>
        </p:nvSpPr>
        <p:spPr bwMode="auto">
          <a:xfrm flipH="1">
            <a:off x="5687223" y="3068638"/>
            <a:ext cx="504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99" name="Line 158"/>
          <p:cNvSpPr>
            <a:spLocks noChangeShapeType="1"/>
          </p:cNvSpPr>
          <p:nvPr/>
        </p:nvSpPr>
        <p:spPr bwMode="auto">
          <a:xfrm>
            <a:off x="7846217" y="1747308"/>
            <a:ext cx="135524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00" name="Line 159"/>
          <p:cNvSpPr>
            <a:spLocks noChangeShapeType="1"/>
          </p:cNvSpPr>
          <p:nvPr/>
        </p:nvSpPr>
        <p:spPr bwMode="auto">
          <a:xfrm>
            <a:off x="7846220" y="2264700"/>
            <a:ext cx="429263" cy="24174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02" name="Line 169"/>
          <p:cNvSpPr>
            <a:spLocks noChangeShapeType="1"/>
          </p:cNvSpPr>
          <p:nvPr/>
        </p:nvSpPr>
        <p:spPr bwMode="auto">
          <a:xfrm flipV="1">
            <a:off x="1221413" y="6308725"/>
            <a:ext cx="2012619" cy="934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03" name="Text Box 172"/>
          <p:cNvSpPr txBox="1">
            <a:spLocks noChangeArrowheads="1"/>
          </p:cNvSpPr>
          <p:nvPr/>
        </p:nvSpPr>
        <p:spPr bwMode="auto">
          <a:xfrm>
            <a:off x="8189251" y="6534127"/>
            <a:ext cx="792163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600" dirty="0"/>
              <a:t>Stand  01/2026</a:t>
            </a:r>
          </a:p>
        </p:txBody>
      </p:sp>
      <p:pic>
        <p:nvPicPr>
          <p:cNvPr id="2104" name="Picture 174" descr="Logo fh11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20" y="152403"/>
            <a:ext cx="2362200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05" name="Line 133"/>
          <p:cNvSpPr>
            <a:spLocks noChangeShapeType="1"/>
          </p:cNvSpPr>
          <p:nvPr/>
        </p:nvSpPr>
        <p:spPr bwMode="auto">
          <a:xfrm flipV="1">
            <a:off x="2661756" y="6164383"/>
            <a:ext cx="572276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6" name="Text Box 54">
            <a:extLst>
              <a:ext uri="{FF2B5EF4-FFF2-40B4-BE49-F238E27FC236}">
                <a16:creationId xmlns:a16="http://schemas.microsoft.com/office/drawing/2014/main" id="{BD458525-5EEB-4763-85A4-E47A2CB09A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9289" y="3762432"/>
            <a:ext cx="3340686" cy="63094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300"/>
              </a:spcBef>
              <a:buNone/>
            </a:pPr>
            <a:r>
              <a:rPr lang="de-DE" altLang="de-DE" sz="800" b="1" dirty="0">
                <a:solidFill>
                  <a:schemeClr val="accent1">
                    <a:lumMod val="50000"/>
                  </a:schemeClr>
                </a:solidFill>
              </a:rPr>
              <a:t>Stufenkonferenzen/Ansprechpersonen</a:t>
            </a:r>
            <a:endParaRPr lang="de-DE" altLang="de-DE" sz="600" dirty="0"/>
          </a:p>
          <a:p>
            <a:pPr eaLnBrk="1" hangingPunct="1">
              <a:spcBef>
                <a:spcPts val="300"/>
              </a:spcBef>
              <a:buNone/>
            </a:pPr>
            <a:endParaRPr lang="de-DE" altLang="de-DE" sz="200" dirty="0"/>
          </a:p>
          <a:p>
            <a:pPr eaLnBrk="1" hangingPunct="1">
              <a:spcBef>
                <a:spcPts val="300"/>
              </a:spcBef>
              <a:buNone/>
            </a:pPr>
            <a:r>
              <a:rPr lang="de-DE" altLang="de-DE" sz="700" dirty="0"/>
              <a:t>Grundstufe     (G1 – G4) CV         Hauptstufe II         (H5-H8) LK</a:t>
            </a:r>
          </a:p>
          <a:p>
            <a:pPr eaLnBrk="1" hangingPunct="1">
              <a:spcBef>
                <a:spcPts val="300"/>
              </a:spcBef>
              <a:buNone/>
            </a:pPr>
            <a:r>
              <a:rPr lang="de-DE" altLang="de-DE" sz="700" dirty="0"/>
              <a:t>Hauptstufe I   (H1-H4) PS           Abschlussstufe     (AB1-AB5) WM</a:t>
            </a:r>
          </a:p>
          <a:p>
            <a:pPr eaLnBrk="1" hangingPunct="1">
              <a:spcBef>
                <a:spcPts val="300"/>
              </a:spcBef>
              <a:buNone/>
            </a:pPr>
            <a:endParaRPr lang="de-DE" altLang="de-DE" sz="100" dirty="0"/>
          </a:p>
        </p:txBody>
      </p:sp>
      <p:sp>
        <p:nvSpPr>
          <p:cNvPr id="57" name="Line 145">
            <a:extLst>
              <a:ext uri="{FF2B5EF4-FFF2-40B4-BE49-F238E27FC236}">
                <a16:creationId xmlns:a16="http://schemas.microsoft.com/office/drawing/2014/main" id="{796D8D73-560E-4E11-96D9-BEC861A4EF5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07719" y="3575050"/>
            <a:ext cx="0" cy="185206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5" name="Rectangle 27"/>
          <p:cNvSpPr>
            <a:spLocks noChangeArrowheads="1"/>
          </p:cNvSpPr>
          <p:nvPr/>
        </p:nvSpPr>
        <p:spPr bwMode="auto">
          <a:xfrm>
            <a:off x="8136735" y="5382867"/>
            <a:ext cx="1042987" cy="5048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800" b="1" dirty="0"/>
              <a:t>Datenschutz-</a:t>
            </a:r>
            <a:br>
              <a:rPr lang="de-DE" altLang="de-DE" sz="800" b="1" dirty="0"/>
            </a:br>
            <a:r>
              <a:rPr lang="de-DE" altLang="de-DE" sz="800" b="1" dirty="0"/>
              <a:t>beauftragte</a:t>
            </a:r>
            <a:br>
              <a:rPr lang="de-DE" altLang="de-DE" sz="800" b="1" dirty="0"/>
            </a:br>
            <a:r>
              <a:rPr lang="de-DE" altLang="de-DE" sz="800" b="1" dirty="0"/>
              <a:t>Annett Sandmann</a:t>
            </a:r>
            <a:endParaRPr lang="de-DE" altLang="de-DE" sz="800" dirty="0"/>
          </a:p>
        </p:txBody>
      </p:sp>
      <p:sp>
        <p:nvSpPr>
          <p:cNvPr id="58" name="Line 119"/>
          <p:cNvSpPr>
            <a:spLocks noChangeShapeType="1"/>
          </p:cNvSpPr>
          <p:nvPr/>
        </p:nvSpPr>
        <p:spPr bwMode="auto">
          <a:xfrm>
            <a:off x="7849136" y="5624716"/>
            <a:ext cx="2889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232</Words>
  <Application>Microsoft Office PowerPoint</Application>
  <PresentationFormat>Benutzerdefiniert</PresentationFormat>
  <Paragraphs>81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Standarddesign</vt:lpstr>
      <vt:lpstr>PowerPoint-Präsentation</vt:lpstr>
    </vt:vector>
  </TitlesOfParts>
  <Company>BNW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Administrator</dc:creator>
  <cp:lastModifiedBy>Bettina Boguhn-Töpken</cp:lastModifiedBy>
  <cp:revision>127</cp:revision>
  <cp:lastPrinted>2018-11-07T11:09:42Z</cp:lastPrinted>
  <dcterms:created xsi:type="dcterms:W3CDTF">2010-02-10T07:19:09Z</dcterms:created>
  <dcterms:modified xsi:type="dcterms:W3CDTF">2026-01-13T11:49:34Z</dcterms:modified>
</cp:coreProperties>
</file>